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1" r:id="rId5"/>
    <p:sldId id="263" r:id="rId6"/>
    <p:sldId id="264" r:id="rId7"/>
    <p:sldId id="265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Pardavimas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Lapas1!$A$2:$A$4</c:f>
              <c:strCache>
                <c:ptCount val="3"/>
                <c:pt idx="0">
                  <c:v>PUG A</c:v>
                </c:pt>
                <c:pt idx="1">
                  <c:v>PUG B</c:v>
                </c:pt>
                <c:pt idx="2">
                  <c:v>Ikimokyklinis ugdymas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9</c:v>
                </c:pt>
                <c:pt idx="1">
                  <c:v>9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DB-4422-A7FB-93DE1713A4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Visiškai nesutinku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Lapas1!$A$2:$A$6</c:f>
              <c:strCache>
                <c:ptCount val="5"/>
                <c:pt idx="0">
                  <c:v>Esu supažindintas su mokinio individualios pažangos stebėjimo tvarka gimnazijoje</c:v>
                </c:pt>
                <c:pt idx="1">
                  <c:v>Sistemingai esu informuojamas apie vaiko asmeninę pažangą</c:v>
                </c:pt>
                <c:pt idx="2">
                  <c:v>Mano vaikas turi galimybę atskleisti savo gebėjimus tradiciniuose ugdymo įstaigos renginiuose, konkursuose</c:v>
                </c:pt>
                <c:pt idx="3">
                  <c:v>Reguliariai gaunu informaciją apie savo vaiko ugdymosi pažangą</c:v>
                </c:pt>
                <c:pt idx="4">
                  <c:v>Mažiausiai 2 kartus per metus su mokytoja aptariu vaiko individualią pažangą</c:v>
                </c:pt>
              </c:strCache>
            </c:strRef>
          </c:cat>
          <c:val>
            <c:numRef>
              <c:f>Lapas1!$B$2:$B$6</c:f>
              <c:numCache>
                <c:formatCode>0.00%</c:formatCode>
                <c:ptCount val="5"/>
                <c:pt idx="0">
                  <c:v>6.7000000000000004E-2</c:v>
                </c:pt>
                <c:pt idx="1">
                  <c:v>3.3000000000000002E-2</c:v>
                </c:pt>
                <c:pt idx="2" formatCode="0%">
                  <c:v>0.1</c:v>
                </c:pt>
                <c:pt idx="3">
                  <c:v>3.3000000000000002E-2</c:v>
                </c:pt>
                <c:pt idx="4">
                  <c:v>6.7000000000000004E-2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AA-4D00-94CD-5A1D82F2FF06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Ko gero, nesutinku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Lapas1!$A$2:$A$6</c:f>
              <c:strCache>
                <c:ptCount val="5"/>
                <c:pt idx="0">
                  <c:v>Esu supažindintas su mokinio individualios pažangos stebėjimo tvarka gimnazijoje</c:v>
                </c:pt>
                <c:pt idx="1">
                  <c:v>Sistemingai esu informuojamas apie vaiko asmeninę pažangą</c:v>
                </c:pt>
                <c:pt idx="2">
                  <c:v>Mano vaikas turi galimybę atskleisti savo gebėjimus tradiciniuose ugdymo įstaigos renginiuose, konkursuose</c:v>
                </c:pt>
                <c:pt idx="3">
                  <c:v>Reguliariai gaunu informaciją apie savo vaiko ugdymosi pažangą</c:v>
                </c:pt>
                <c:pt idx="4">
                  <c:v>Mažiausiai 2 kartus per metus su mokytoja aptariu vaiko individualią pažangą</c:v>
                </c:pt>
              </c:strCache>
            </c:strRef>
          </c:cat>
          <c:val>
            <c:numRef>
              <c:f>Lapas1!$C$2:$C$6</c:f>
              <c:numCache>
                <c:formatCode>0.00%</c:formatCode>
                <c:ptCount val="5"/>
                <c:pt idx="0" formatCode="0%">
                  <c:v>0.2</c:v>
                </c:pt>
                <c:pt idx="1">
                  <c:v>0.26700000000000002</c:v>
                </c:pt>
                <c:pt idx="2">
                  <c:v>3.3000000000000002E-2</c:v>
                </c:pt>
                <c:pt idx="3" formatCode="0%">
                  <c:v>0.2</c:v>
                </c:pt>
                <c:pt idx="4" formatCode="0%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1AA-4D00-94CD-5A1D82F2FF06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Ko gero, sutinku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Lapas1!$A$2:$A$6</c:f>
              <c:strCache>
                <c:ptCount val="5"/>
                <c:pt idx="0">
                  <c:v>Esu supažindintas su mokinio individualios pažangos stebėjimo tvarka gimnazijoje</c:v>
                </c:pt>
                <c:pt idx="1">
                  <c:v>Sistemingai esu informuojamas apie vaiko asmeninę pažangą</c:v>
                </c:pt>
                <c:pt idx="2">
                  <c:v>Mano vaikas turi galimybę atskleisti savo gebėjimus tradiciniuose ugdymo įstaigos renginiuose, konkursuose</c:v>
                </c:pt>
                <c:pt idx="3">
                  <c:v>Reguliariai gaunu informaciją apie savo vaiko ugdymosi pažangą</c:v>
                </c:pt>
                <c:pt idx="4">
                  <c:v>Mažiausiai 2 kartus per metus su mokytoja aptariu vaiko individualią pažangą</c:v>
                </c:pt>
              </c:strCache>
            </c:strRef>
          </c:cat>
          <c:val>
            <c:numRef>
              <c:f>Lapas1!$D$2:$D$6</c:f>
              <c:numCache>
                <c:formatCode>0.00%</c:formatCode>
                <c:ptCount val="5"/>
                <c:pt idx="0">
                  <c:v>0.23300000000000001</c:v>
                </c:pt>
                <c:pt idx="1">
                  <c:v>0.23300000000000001</c:v>
                </c:pt>
                <c:pt idx="2" formatCode="0%">
                  <c:v>0.4</c:v>
                </c:pt>
                <c:pt idx="3" formatCode="0%">
                  <c:v>0.3</c:v>
                </c:pt>
                <c:pt idx="4">
                  <c:v>0.16700000000000001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1AA-4D00-94CD-5A1D82F2FF06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Lapas1!$A$2:$A$6</c:f>
              <c:strCache>
                <c:ptCount val="5"/>
                <c:pt idx="0">
                  <c:v>Esu supažindintas su mokinio individualios pažangos stebėjimo tvarka gimnazijoje</c:v>
                </c:pt>
                <c:pt idx="1">
                  <c:v>Sistemingai esu informuojamas apie vaiko asmeninę pažangą</c:v>
                </c:pt>
                <c:pt idx="2">
                  <c:v>Mano vaikas turi galimybę atskleisti savo gebėjimus tradiciniuose ugdymo įstaigos renginiuose, konkursuose</c:v>
                </c:pt>
                <c:pt idx="3">
                  <c:v>Reguliariai gaunu informaciją apie savo vaiko ugdymosi pažangą</c:v>
                </c:pt>
                <c:pt idx="4">
                  <c:v>Mažiausiai 2 kartus per metus su mokytoja aptariu vaiko individualią pažangą</c:v>
                </c:pt>
              </c:strCache>
            </c:strRef>
          </c:cat>
          <c:val>
            <c:numRef>
              <c:f>Lapas1!$E$2:$E$6</c:f>
              <c:numCache>
                <c:formatCode>0.00%</c:formatCode>
                <c:ptCount val="5"/>
                <c:pt idx="0" formatCode="0%">
                  <c:v>0.4</c:v>
                </c:pt>
                <c:pt idx="1">
                  <c:v>0.433</c:v>
                </c:pt>
                <c:pt idx="2">
                  <c:v>0.33300000000000002</c:v>
                </c:pt>
                <c:pt idx="3">
                  <c:v>0.433</c:v>
                </c:pt>
                <c:pt idx="4">
                  <c:v>0.433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1AA-4D00-94CD-5A1D82F2FF06}"/>
            </c:ext>
          </c:extLst>
        </c:ser>
        <c:ser>
          <c:idx val="4"/>
          <c:order val="4"/>
          <c:tx>
            <c:strRef>
              <c:f>Lapas1!$F$1</c:f>
              <c:strCache>
                <c:ptCount val="1"/>
                <c:pt idx="0">
                  <c:v>Negaliu atsakyti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Lapas1!$A$2:$A$6</c:f>
              <c:strCache>
                <c:ptCount val="5"/>
                <c:pt idx="0">
                  <c:v>Esu supažindintas su mokinio individualios pažangos stebėjimo tvarka gimnazijoje</c:v>
                </c:pt>
                <c:pt idx="1">
                  <c:v>Sistemingai esu informuojamas apie vaiko asmeninę pažangą</c:v>
                </c:pt>
                <c:pt idx="2">
                  <c:v>Mano vaikas turi galimybę atskleisti savo gebėjimus tradiciniuose ugdymo įstaigos renginiuose, konkursuose</c:v>
                </c:pt>
                <c:pt idx="3">
                  <c:v>Reguliariai gaunu informaciją apie savo vaiko ugdymosi pažangą</c:v>
                </c:pt>
                <c:pt idx="4">
                  <c:v>Mažiausiai 2 kartus per metus su mokytoja aptariu vaiko individualią pažangą</c:v>
                </c:pt>
              </c:strCache>
            </c:strRef>
          </c:cat>
          <c:val>
            <c:numRef>
              <c:f>Lapas1!$F$2:$F$6</c:f>
              <c:numCache>
                <c:formatCode>0.00%</c:formatCode>
                <c:ptCount val="5"/>
                <c:pt idx="0" formatCode="0%">
                  <c:v>0.1</c:v>
                </c:pt>
                <c:pt idx="1">
                  <c:v>3.3000000000000002E-2</c:v>
                </c:pt>
                <c:pt idx="2">
                  <c:v>0.13300000000000001</c:v>
                </c:pt>
                <c:pt idx="3">
                  <c:v>3.3000000000000002E-2</c:v>
                </c:pt>
                <c:pt idx="4">
                  <c:v>0.13300000000000001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1AA-4D00-94CD-5A1D82F2FF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2511232"/>
        <c:axId val="152513920"/>
      </c:barChart>
      <c:catAx>
        <c:axId val="15251123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152513920"/>
        <c:crosses val="autoZero"/>
        <c:auto val="1"/>
        <c:lblAlgn val="ctr"/>
        <c:lblOffset val="100"/>
        <c:noMultiLvlLbl val="0"/>
      </c:catAx>
      <c:valAx>
        <c:axId val="152513920"/>
        <c:scaling>
          <c:orientation val="minMax"/>
        </c:scaling>
        <c:delete val="0"/>
        <c:axPos val="b"/>
        <c:majorGridlines/>
        <c:numFmt formatCode="0.00%" sourceLinked="1"/>
        <c:majorTickMark val="out"/>
        <c:minorTickMark val="none"/>
        <c:tickLblPos val="high"/>
        <c:crossAx val="15251123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6798799455623599"/>
          <c:y val="3.0866359269839369E-2"/>
          <c:w val="0.33320355788859723"/>
          <c:h val="0.8571682976639446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 visiškai nesutinku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Lapas1!$A$2:$A$8</c:f>
              <c:strCache>
                <c:ptCount val="7"/>
                <c:pt idx="0">
                  <c:v>Gimnazijoje yra priimti bendri susitarimai dėl mokinio individualios pažangos stebėjimo</c:v>
                </c:pt>
                <c:pt idx="1">
                  <c:v>Sistemingai stebiu ir fiksuoju vaikų pasiekimus</c:v>
                </c:pt>
                <c:pt idx="2">
                  <c:v>Sistemingai stebiu asmeninę vaiko ugdymosi pažangą</c:v>
                </c:pt>
                <c:pt idx="3">
                  <c:v>Vaikai turi galimybę savo gebėjimus atskleisti tradiciniuose ugdymo įstaigos renginiuose, konkursuose</c:v>
                </c:pt>
                <c:pt idx="4">
                  <c:v>Nuolat ugdau vaikų gebėjimą vertinti savo veiklą, elgesį</c:v>
                </c:pt>
                <c:pt idx="5">
                  <c:v>Mažiausiai 2 kartus per metus su tėvais aptariu vaiko individualią pažangą</c:v>
                </c:pt>
                <c:pt idx="6">
                  <c:v>Prieš planuojant ugdymo procesą, pagal poreikį kreipiuosi į švietimo pagalbos specialistus</c:v>
                </c:pt>
              </c:strCache>
            </c:strRef>
          </c:cat>
          <c:val>
            <c:numRef>
              <c:f>Lapas1!$B$2:$B$8</c:f>
              <c:numCache>
                <c:formatCode>0.00%</c:formatCode>
                <c:ptCount val="7"/>
                <c:pt idx="0">
                  <c:v>0.16700000000000001</c:v>
                </c:pt>
                <c:pt idx="1">
                  <c:v>0.16700000000000001</c:v>
                </c:pt>
                <c:pt idx="2">
                  <c:v>0.16700000000000001</c:v>
                </c:pt>
                <c:pt idx="4">
                  <c:v>0.16700000000000001</c:v>
                </c:pt>
                <c:pt idx="5">
                  <c:v>0.16700000000000001</c:v>
                </c:pt>
                <c:pt idx="6">
                  <c:v>0.33300000000000002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EA-48E8-922A-12B135DE9805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 ko gero, nesutinku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Lapas1!$A$2:$A$8</c:f>
              <c:strCache>
                <c:ptCount val="7"/>
                <c:pt idx="0">
                  <c:v>Gimnazijoje yra priimti bendri susitarimai dėl mokinio individualios pažangos stebėjimo</c:v>
                </c:pt>
                <c:pt idx="1">
                  <c:v>Sistemingai stebiu ir fiksuoju vaikų pasiekimus</c:v>
                </c:pt>
                <c:pt idx="2">
                  <c:v>Sistemingai stebiu asmeninę vaiko ugdymosi pažangą</c:v>
                </c:pt>
                <c:pt idx="3">
                  <c:v>Vaikai turi galimybę savo gebėjimus atskleisti tradiciniuose ugdymo įstaigos renginiuose, konkursuose</c:v>
                </c:pt>
                <c:pt idx="4">
                  <c:v>Nuolat ugdau vaikų gebėjimą vertinti savo veiklą, elgesį</c:v>
                </c:pt>
                <c:pt idx="5">
                  <c:v>Mažiausiai 2 kartus per metus su tėvais aptariu vaiko individualią pažangą</c:v>
                </c:pt>
                <c:pt idx="6">
                  <c:v>Prieš planuojant ugdymo procesą, pagal poreikį kreipiuosi į švietimo pagalbos specialistus</c:v>
                </c:pt>
              </c:strCache>
            </c:strRef>
          </c:cat>
          <c:val>
            <c:numRef>
              <c:f>Lapas1!$C$2:$C$8</c:f>
              <c:numCache>
                <c:formatCode>General</c:formatCode>
                <c:ptCount val="7"/>
                <c:pt idx="0" formatCode="0.00%">
                  <c:v>0.16700000000000001</c:v>
                </c:pt>
                <c:pt idx="3" formatCode="0.00%">
                  <c:v>0.33300000000000002</c:v>
                </c:pt>
                <c:pt idx="5" formatCode="0.00%">
                  <c:v>0.16700000000000001</c:v>
                </c:pt>
                <c:pt idx="6" formatCode="0.00%">
                  <c:v>0.16700000000000001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EA-48E8-922A-12B135DE9805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 ko gero, sutinku</c:v>
                </c:pt>
              </c:strCache>
            </c:strRef>
          </c:tx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FEA-48E8-922A-12B135DE9805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EA-48E8-922A-12B135DE9805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FEA-48E8-922A-12B135DE9805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EA-48E8-922A-12B135DE9805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FEA-48E8-922A-12B135DE980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Lapas1!$A$2:$A$8</c:f>
              <c:strCache>
                <c:ptCount val="7"/>
                <c:pt idx="0">
                  <c:v>Gimnazijoje yra priimti bendri susitarimai dėl mokinio individualios pažangos stebėjimo</c:v>
                </c:pt>
                <c:pt idx="1">
                  <c:v>Sistemingai stebiu ir fiksuoju vaikų pasiekimus</c:v>
                </c:pt>
                <c:pt idx="2">
                  <c:v>Sistemingai stebiu asmeninę vaiko ugdymosi pažangą</c:v>
                </c:pt>
                <c:pt idx="3">
                  <c:v>Vaikai turi galimybę savo gebėjimus atskleisti tradiciniuose ugdymo įstaigos renginiuose, konkursuose</c:v>
                </c:pt>
                <c:pt idx="4">
                  <c:v>Nuolat ugdau vaikų gebėjimą vertinti savo veiklą, elgesį</c:v>
                </c:pt>
                <c:pt idx="5">
                  <c:v>Mažiausiai 2 kartus per metus su tėvais aptariu vaiko individualią pažangą</c:v>
                </c:pt>
                <c:pt idx="6">
                  <c:v>Prieš planuojant ugdymo procesą, pagal poreikį kreipiuosi į švietimo pagalbos specialistus</c:v>
                </c:pt>
              </c:strCache>
            </c:strRef>
          </c:cat>
          <c:val>
            <c:numRef>
              <c:f>Lapas1!$D$2:$D$8</c:f>
              <c:numCache>
                <c:formatCode>General</c:formatCode>
                <c:ptCount val="7"/>
                <c:pt idx="0" formatCode="0.00%">
                  <c:v>0.66700000000000004</c:v>
                </c:pt>
                <c:pt idx="3" formatCode="0.00%">
                  <c:v>0.33300000000000002</c:v>
                </c:pt>
                <c:pt idx="4" formatCode="0.00%">
                  <c:v>0.5</c:v>
                </c:pt>
                <c:pt idx="5" formatCode="0.00%">
                  <c:v>0.33300000000000002</c:v>
                </c:pt>
                <c:pt idx="6" formatCode="0%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FEA-48E8-922A-12B135DE9805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visiškai sutinku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Lapas1!$A$2:$A$8</c:f>
              <c:strCache>
                <c:ptCount val="7"/>
                <c:pt idx="0">
                  <c:v>Gimnazijoje yra priimti bendri susitarimai dėl mokinio individualios pažangos stebėjimo</c:v>
                </c:pt>
                <c:pt idx="1">
                  <c:v>Sistemingai stebiu ir fiksuoju vaikų pasiekimus</c:v>
                </c:pt>
                <c:pt idx="2">
                  <c:v>Sistemingai stebiu asmeninę vaiko ugdymosi pažangą</c:v>
                </c:pt>
                <c:pt idx="3">
                  <c:v>Vaikai turi galimybę savo gebėjimus atskleisti tradiciniuose ugdymo įstaigos renginiuose, konkursuose</c:v>
                </c:pt>
                <c:pt idx="4">
                  <c:v>Nuolat ugdau vaikų gebėjimą vertinti savo veiklą, elgesį</c:v>
                </c:pt>
                <c:pt idx="5">
                  <c:v>Mažiausiai 2 kartus per metus su tėvais aptariu vaiko individualią pažangą</c:v>
                </c:pt>
                <c:pt idx="6">
                  <c:v>Prieš planuojant ugdymo procesą, pagal poreikį kreipiuosi į švietimo pagalbos specialistus</c:v>
                </c:pt>
              </c:strCache>
            </c:strRef>
          </c:cat>
          <c:val>
            <c:numRef>
              <c:f>Lapas1!$E$2:$E$8</c:f>
              <c:numCache>
                <c:formatCode>0.00%</c:formatCode>
                <c:ptCount val="7"/>
                <c:pt idx="1">
                  <c:v>0.83299999999999996</c:v>
                </c:pt>
                <c:pt idx="2">
                  <c:v>0.83299999999999996</c:v>
                </c:pt>
                <c:pt idx="3">
                  <c:v>0.33300000000000002</c:v>
                </c:pt>
                <c:pt idx="4" formatCode="0%">
                  <c:v>0.33300000000000002</c:v>
                </c:pt>
                <c:pt idx="5">
                  <c:v>0.33300000000000002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FEA-48E8-922A-12B135DE9805}"/>
            </c:ext>
          </c:extLst>
        </c:ser>
        <c:ser>
          <c:idx val="4"/>
          <c:order val="4"/>
          <c:tx>
            <c:strRef>
              <c:f>Lapas1!$F$1</c:f>
              <c:strCache>
                <c:ptCount val="1"/>
                <c:pt idx="0">
                  <c:v> Negaliu atsakyti</c:v>
                </c:pt>
              </c:strCache>
            </c:strRef>
          </c:tx>
          <c:invertIfNegative val="0"/>
          <c:cat>
            <c:strRef>
              <c:f>Lapas1!$A$2:$A$8</c:f>
              <c:strCache>
                <c:ptCount val="7"/>
                <c:pt idx="0">
                  <c:v>Gimnazijoje yra priimti bendri susitarimai dėl mokinio individualios pažangos stebėjimo</c:v>
                </c:pt>
                <c:pt idx="1">
                  <c:v>Sistemingai stebiu ir fiksuoju vaikų pasiekimus</c:v>
                </c:pt>
                <c:pt idx="2">
                  <c:v>Sistemingai stebiu asmeninę vaiko ugdymosi pažangą</c:v>
                </c:pt>
                <c:pt idx="3">
                  <c:v>Vaikai turi galimybę savo gebėjimus atskleisti tradiciniuose ugdymo įstaigos renginiuose, konkursuose</c:v>
                </c:pt>
                <c:pt idx="4">
                  <c:v>Nuolat ugdau vaikų gebėjimą vertinti savo veiklą, elgesį</c:v>
                </c:pt>
                <c:pt idx="5">
                  <c:v>Mažiausiai 2 kartus per metus su tėvais aptariu vaiko individualią pažangą</c:v>
                </c:pt>
                <c:pt idx="6">
                  <c:v>Prieš planuojant ugdymo procesą, pagal poreikį kreipiuosi į švietimo pagalbos specialistus</c:v>
                </c:pt>
              </c:strCache>
            </c:strRef>
          </c:cat>
          <c:val>
            <c:numRef>
              <c:f>Lapas1!$F$2:$F$8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09-2FEA-48E8-922A-12B135DE98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0144768"/>
        <c:axId val="50146304"/>
      </c:barChart>
      <c:catAx>
        <c:axId val="5014476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50146304"/>
        <c:crosses val="autoZero"/>
        <c:auto val="1"/>
        <c:lblAlgn val="ctr"/>
        <c:lblOffset val="100"/>
        <c:noMultiLvlLbl val="0"/>
      </c:catAx>
      <c:valAx>
        <c:axId val="50146304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5014476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Paantraštė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Spustelėkite ruošinio paantraštės stiliui keisti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2025-01-15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2025-01-15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2025-01-15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2025-01-15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2025-01-15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2025-01-15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2025-01-15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2025-01-15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2025-01-15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2025-01-15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2025-01-15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56D04-A3C8-49D4-B877-B45534FE3A10}" type="datetimeFigureOut">
              <a:rPr lang="lt-LT" smtClean="0"/>
              <a:t>2025-01-15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 smtClean="0"/>
              <a:t>5.1.Pasiekimų vertinimas</a:t>
            </a:r>
            <a:endParaRPr lang="lt-LT" dirty="0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t-LT" dirty="0" smtClean="0"/>
              <a:t>Ikimokyklinis ir priešmokyklinis ugdymas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60047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lt-LT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Išvados </a:t>
            </a:r>
            <a:r>
              <a:rPr lang="lt-LT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 rekomendacijos</a:t>
            </a:r>
            <a:br>
              <a:rPr lang="lt-LT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sz="32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36504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lt-LT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Pasiekimų </a:t>
            </a:r>
            <a:r>
              <a:rPr lang="lt-L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vertinimo sistema padeda nuosekliai ir objektyviai stebėti vaikų </a:t>
            </a:r>
            <a:r>
              <a:rPr lang="lt-LT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pažangą</a:t>
            </a:r>
            <a:r>
              <a:rPr lang="lt-L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tačiau būtina toliau stiprinti pedagogų ir tėvų bendradarbiavimą bei investuoti į šiuolaikinių vertinimo įrankių diegimą. Siūloma:</a:t>
            </a:r>
          </a:p>
          <a:p>
            <a:pPr marL="0" indent="0">
              <a:lnSpc>
                <a:spcPct val="170000"/>
              </a:lnSpc>
              <a:buNone/>
            </a:pPr>
            <a:endParaRPr lang="lt-LT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lt-L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Skatinti dalijimąsi gerosiomis praktikomis tarp pedagogų.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lt-LT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lt-L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Kurti mokymosi bendruomenes, įtraukiant tėvus į ugdymo veiklas.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lt-LT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lt-L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Investuoti į technologinius sprendimus, leidžiančius lengviau fiksuoti ir analizuoti pasiekimų duomenis.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564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lt-LT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Pasiekimų vertinimas yra esminė ikimokyklinio ir priešmokyklinio ugdymo dalis, padedanti stebėti vaikų individualią pažangą, analizuoti ugdymo veiklų efektyvumą bei planuoti tolesnes pedagogines strategijas. V</a:t>
            </a:r>
            <a:r>
              <a:rPr lang="lt-LT" sz="16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ertinime </a:t>
            </a:r>
            <a:r>
              <a:rPr lang="lt-LT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siekiama atsižvelgti į kiekvieno vaiko unikalius gebėjimus, </a:t>
            </a:r>
            <a:r>
              <a:rPr lang="lt-LT" sz="16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ugdymosi </a:t>
            </a:r>
            <a:r>
              <a:rPr lang="lt-LT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poreikius bei jų raidą atitinkančius ugdymo tikslus</a:t>
            </a:r>
            <a:r>
              <a:rPr lang="lt-LT" sz="16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lt-L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848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Tėvų apklausa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lt-LT" sz="26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lt-LT" sz="26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Esu supažindintas su mokinio individualios pažangos stebėjimo tvarka gimnazijoje.</a:t>
            </a:r>
          </a:p>
          <a:p>
            <a:pPr marL="0" indent="0" algn="just">
              <a:buNone/>
            </a:pPr>
            <a:r>
              <a:rPr lang="lt-LT" sz="26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Sistemingai esu informuojamas apie vaiko asmeninę pažangą.</a:t>
            </a:r>
          </a:p>
          <a:p>
            <a:pPr marL="0" indent="0" algn="just">
              <a:buNone/>
            </a:pPr>
            <a:r>
              <a:rPr lang="lt-LT" sz="26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 Mano vaikas turi galimybę atskleisti savo gebėjimus tradiciniuose ugdymo įstaigos renginiuose, konkursuose.</a:t>
            </a:r>
          </a:p>
          <a:p>
            <a:pPr marL="0" indent="0" algn="just">
              <a:buNone/>
            </a:pPr>
            <a:r>
              <a:rPr lang="lt-LT" sz="26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Reguliariai gaunu informaciją apie savo vaiko ugdymosi pažangą.</a:t>
            </a:r>
          </a:p>
          <a:p>
            <a:pPr marL="0" indent="0" algn="just">
              <a:buNone/>
            </a:pPr>
            <a:r>
              <a:rPr lang="lt-LT" sz="26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 Mažiausiai 2 kartus per metus su mokytoja aptariu vaiko individualią pažangą.</a:t>
            </a:r>
          </a:p>
          <a:p>
            <a:pPr marL="0" indent="0">
              <a:buNone/>
            </a:pPr>
            <a:endParaRPr lang="lt-LT" dirty="0"/>
          </a:p>
        </p:txBody>
      </p:sp>
      <p:sp>
        <p:nvSpPr>
          <p:cNvPr id="4" name="AutoShape 4" descr="data:image/png;base64,iVBORw0KGgoAAAANSUhEUgAAAUAAAADcCAYAAAABQ3gmAAAAAXNSR0IArs4c6QAAG/xJREFUeF7tnQtwHdV5x79zJV1dy7aMjR+yLOz4JSEeduuQdkICZDI8CoQmtMEhE8IjwZ6BFmgYQpw0MZMSGjoZGloKtDJ0gBRCSZlAJ2VazEAJBBoKDrWN3xhjsI2FX7Is6+rK2lOd9b3y1ZXsPXv3291zdv93xiNL95zvfN//++/v7t67u1cQz6OZiHbyhEKUlCkA76Ss4UzlsvhGmJQMUy4IY5cCLEa2q2Rky6AAi28AQIZOIEQgBViMHCgDTLZRARbfAIA2tj5ZObMYOVmSoBoNBVh8AwBqKI0hoSrAYuRQM0RwExVg8Q0AaGJr05UTi5HTJRmqJSIW3wCA8FLcCrAYOe4isH7kCrD4BgCMvG9YsEIBFiND1dQpwOIbADB1vjGuYBYjG1cVEgpbARbfAIBhtwnxvRRgMbLXIng+cQqw+AYATJwvrCuIxcjWVY2EgyrA4hsAMGgbIp4vpawnojGjLPtVIsoTkRNhSp8hot8EWW/z5s0nzZ8//0CAGIFzCLB2VFPrt23b9pTOYrW1tX0tLS15IYTUGW/xGADQ4ub5Tl1K+YdE9DgRzfU9ObwJ/URUFyD82kKhUJfNZtsCxAiaQ4Clo5nqOE737t27x/tZzXGcG1taWh70M8eysQCgZQ2rOl0pZSsRbVQBBnq6qPdD97/DHuPa/sD9/dC616pex8/EcaedrYa78Nm/f5+fqe7YiRMnqR9DAAwQw81hw9YjvnOwYcKpc2qpBMCde7KeKU8YN0BjcwPuuEwm8+mmpqb/8Zxk5wAA0M6++c9aSvkwEX1j329+SR/88/dGBJh7+6NUAmD3mldo7wuP+V/Ex4zcjNb+psXfVnt+LnzeWbO633EGtPcE63O5fGtbe64cgJs2rs/35fPqb1qPTKam//QzFwzl8PTK3v5dnY52DlqLxDxobIPou+7yhvoSAP/tpckHPu6qO8krrTNmH6ZzFnapYa82Nzef4zXe0ucBQEsb5zttKeUWdei7/jvnU2HPDgDQ3bsBAI9npFzWca67ZHeGiA43NzeP9W04OyYAgHb0KXiWUkr1IcGE//tm+6jBsAdIddgDHG6NG760y/1Dc3Mz1wedwY3MGwEA5NXT3GgA4MjeYA/wxH4FAPW2Z65XBxYa66WcvlEAIACoPgXWfQ9QqQUA6nECANTTKdZRACAACACO8ADLThcAGCva9BYHAAFAABAA1KNFAkcBgAAgAAgAJhBteiUBgAAgAAgA6tEigaMAQAAQAAQAE4g2vZKklOrat1acCH1ML5wGc3zvjBsz4Hz9ok51InR3c3Nzo57LrBuFD0Gsa1mVCUsp7yeiG3EpHACocyncwnk9dPYZB5VYK5ubmy+s0namTwMATe8QV35SyulEtFPFO9K9j/I71ZVxwx+la4F731vDtewJ44yZfaZ63r0WuPugu7H5eoxvdHdMhm6GECCGm8P7O4/eACBpj1nNNb5uhjC+YYDUP/Wora1dNHXq1N8lTZNiPQBgQhs7almDe4FT1Cs6ES00qO6gt6LC7bA0mlnl7bA+39LS8pJGeFuHAIC2di5I3lJKdceU0e6ackHxhqhR7gqdRURvBqln1apVkxYtWuT/flrHFg2cQ5D8I5qb27Zt24s6a9XX1xemT5/eixui6qhFhBOh9XTCqPAUYHklDy89RDZUARbfAICGdjdFabEYOUV6odSjCrD4BgCEneJWgMXIcReB9SNXgMU3AGDkfcOCFQqwGBmqpk4BFt8AgKnzjXEFsxjZuKqQUNgKsPgGAAy7TYjvpQCLkb0WwfOJU4DFNwBg4nxhXUEsRrauaiQcVAEW3wCAQduA+UEVYDFy0CQw3zoFWHwDAFrX98QlzGLkxKmCgrwUYPENAOglM54PWwEWI4edJOIbpwCLbwBA4/qauoRYjJw61VAwi28AQBgpbgVYjBx3EVg/cgVYfAMARt43LFihAIuRoWrqFGDxDQCYOt8YVzCLkY2rCgmFrQCLbwDAsNuE+F4KsBjZaxE8nzgFWHwDACbOF9YVxGJk66pGwkEVYPENABi0DZgfVAEWIwdNAvOtU4DFNwCgdX1PXMIsRk6cKijISwEW3wCAXjLj+bAVYDFy2EkivnEKsPgGADSur6lLiMXIqVMNBbP4BgCEkeJWgMXIcReB9SNXgMU3AGDkfcOCFQqwGBmqpk4BFt8AgAb6RkpZQ0TziEh9Ibp6XFb6YnTD0j2PiF4OktOHH37Y2NLS4v+b1Y8tGjiHIPnHOHcuET1VXH+dEKIzxlziWBoAjEP1sNeUUjYWofJ7ZWv1EVF92GtXER9fjF6FaCFNuVMIsTyk2CaGBQBN7ErQnKSUlxLRr/a+9HNyCnmactF1KqQLwINvPR80PNv8xk9eqGK5ANzzsf+dj8lTpqr5awuFQl02m20LEMPN4Xfr1Y90PH6/vc4t9EC3Q2+s7qf2ubV0SpM6aKCaQQg66VABX4uZyD5LKb9LRH+9/eFltP+1Z2nhw+tVnXkiyr1//039spA/6v4YH7kZrf1Ni7+t8nDh886a1f2OM6CdV30ul29ta8+VA3DTxvX5vnxe/U3rkcnU9J9+5oKhHJ5e2du/q9PRzkFrEQMHLWiro3PPyrqZHTwk6da/6aJbrx1Hp82tVX+aJITYb2DaYaSEPcAwVI07JgCo1wEAEADkeF8cH4LobW+RjSoH4JGuPTTn1oewBziK+gAgAAgARoal6BYCAPW0BgABQABQb1uxahQAqNcuABAABAD1thWrRgGAeu0CAAFAAFBvW7FqFACo1y4AEAAEAPW2FatGAYB67QIAAUAAUG9bsWoUAKjXLgAQAAQA9bYVq0YBgHrtAgABQABQb1uxahROhNZrFwAIAAKAetuKVaMAQL12AYAAIACot61YNUpK2UZEG3o2v0WiNksNs89U+bs3Q+j76D1jaqlvmq1yca8F7j182HdeYxoa1JyhmyEEiOHmsHtvWu4BQDTt5IyrtyOJ3t8xQLOaayiToS1CiPm+G2HvBFwLbG/vjp+5lFK5+45Bf5ff2gi3wzq+ZEFvyZUEGx0iokuFEL9OQjGaNQCAmkJZOUxKqW754e4mEdFCIuo1sJDTiGhdkLxWrlw5+YILLtgTIEbgHAKsHefUcUS0SiUghDgQZyIxrQ0AxiQ8luVVgMXIvCkhmgUKsPgGd4OxoNMJT5HFyAnXCOWNVIDFNwAgrBW3AixGjrsIrB+5Aiy+AQAj7xsWrFCAxchQNXUKsPgGAEydb4wrmMXIxlWFhMJWgMU3AGDYbUJ8LwVYjOy1CJ5PnAIsvgEAE+cL6wpiMbJ1VSPhoAqw+AYADNoGzA+qAIuRgyaB+dYpwOIbANC6vicuYRYjJ04VFOSlAItvAEAvmfF82AqwGDnsJBHfOAVYfAMAGtfX1CXEYuTUqYaCWXwDAMJIcSvAYuS4i8D6kSvA4hsAMPK+YcEKBViMDFVTpwCLbwDA1PnGuIJZjGxcVUgobAVYfAMAht0mxPdSgMXIXovg+cQpwOIbADBxvrCuIBYjW1c1Eg6qAItvAMCgbcD8oAqwGDloEphvnQIsvgEAret74hJmMXLiVEFBXgqw+AYA9JIZz4etAIuRw04S8Y1TgMU3AKBxfU1dQixGTp1qKJjFNwAgjBS3AixGjrsIrB+5Aiy+AQAj7xsWrFCAxchQNXUKsPgGAEyIb6SU6is0ZxCRMoZOX68joo/U92uXSfA5IvrvKCXp7OwcP3Xq1O4I14y8RsbaGotfQ/pOlTF7iGi7EGJ3lfNNmgYAmtSNOHORUrYVvyO29D3C1aYT9Rewry0UCnXZbFblH9Uj6hqjqsvPOj8RQtzuZ4KBYwFAA5sSeUpSSrVX0KUW/vj5R+hI9z7PHCZ95nKqb5rtjjvw+rMkBwZo4mf/RP3qwuGjXTs9YwQd0DRd+ZeGABjhmm6Nr79dCFpCpPNnt9RS0+SMu+YLr/dRV7f0vX5NhujM1lqaO7NWzV0shPiF7yDmTAAAzelFfJlIKa8hokd2PH4n7XnxCa1ETr3ruWEA7Nn4hpxx7V3qsNmFw6aN6/v68vl6rWBVDKrP5fKtbe25cgBu2rg+35fPq7+F8qjP5fpa29pVTW6Njz5zuK+7R4ZWI3cRX75ozDAAPvlcb1VLZLNC/vQ7jaI+K94VQsyrKogZkwBAM/oQbxZSynuJ6JZ3f3ItHdrwW61kAMD0AlAZ5M6bx9P0KTXqv2MHD4UPa5nGvEEAoHk9iT6jwUPgvx08BP4WAHhi7bEHeEwfAPCYFjqfFups1Sw01lkIY4YrAADqOQIABABHcwoAqLf9GDsKANRrDQAIAAKAetuKVaMAQL12AYAAIACot61YNQoA1GsXAAgAAoB624pVowBAvXYBgAAgAKi3rVg1CgDUaxcACAACgHrbilWjAEC9dgGAACAAqLetWDVKSnkXEX1v6z3fpO51r2nljhOhcSJ08UTonBBCXRlj44Pl1DucBmNj68tyllJeRkT/vu+Vp+mDR76vVQ0AmF4ALmiro5uvGqt88rIQQt0Zx9YHAGhr5zjzllKqa5reGITgooGeLhro9b6zVN1J00jU1rlpHOna4/6snTBZ/XCvky0Uwr9RQDabVesN3QwhwjXdGg8e8n8zAc6+VROrcdzR/ZWP9zta9zurXENVPGXi0RsqEFG7EGJDNXkYMgcANKQRsachpVQv6T8goj9X13cGSCjqW0XhdlgBmlXl1NeJaJkQ4tdVzjdlGgBoSidMyUNKqXYRJmjmM4uIDlXcEPUUIvpAcz7LsAcffHDaDTfcEOUNOiOvkUWoo0HUbrO6Y877VcbMCyHyVc41bRoAaFpHkE9VCrAYuaqVMclmBVh8gw9BbLZAMnJnMXIypEAVPhRg8Q0A6ENxDA1FARYjh5IZgpqsAItvAECTW5yO3FiMnA6pUGWZAiy+AQDhqbgVYDFy3EVg/cgVYPENABh537BghQIsRoaqqVOAxTcAYOp8Y1zBLEY2riokFLYCLL4BAMNuE+J7KcBiZK9F8HziFGDxDQCYOF9YVxCLka2rGgkHVYDFNwBg0DZgflAFWIwcNAnMt04BFt8AgNb1PXEJsxg5caqgIC8FWHwDAHrJjOfDVoDFyGEnifjGKcDiGwDQuL6mLiEWI6dONRTM4hsAEEaKWwEWI8ddBNaPXAEW3wCAkfcNC1YowGJkqJo6BVh8AwCmzjfGFcxiZOOqQkJhK8DiGwAw7DYhvpcCLEb2WgTPJ04BFt8AgInzhXUFsRjZuqqRcFAFWHwDAAZtA+YHVYDFyEGTwHzrFGDxDQBoXd8TlzCLkROnCgryUoDFNwCgl8x4PmwFWIwcdpKIb5wCLL4BAI3ra+oSYjFy6lRDwSy+AQAtMZKU8iQiOp2I1Deaq6+0vJiIvL8Fna++c4joFb5wRyPt379/7MSJE3uY44aSK3OO3OFqiWg7Eb1U/KrTNUKI/dyLGBQPADSoGaGmIqVU4Fsb6iLewR0iyngP8zUirC9GDyNXX4UZMviPhBD/ZUgu3GkAgNyKmhpPSvlXTr7nBzuevJuyk5po2h//mZtq/95d1LVqpe+0y3f7pcbsyRdcrUa5UNnxgdrJCP6YccpMFWQIgMxx3Vxf/G1f8EQtiHBKUw3Nn6V2AIlWreunNZv66ZJzczRlUmaDEKLdghKqSREArEY1G+dIKZ8goq+uv+283knnLh5TDsAdjy0PtSSRqXFm3fKPas/Phcr77211Dh7sCrQnWJ/L5Vvb2nPlANy0cX2+L59Xf6v60dg4wZk1e85Qrg880eM4kn2vter8wpp40WfrhwHwgZ/30APLJ1C2TpAQguttrrDSrzYuAFitcrbNGwLgsgtp0tlfHLYHCAAe6yYAeHQPEADU38K5Xh1YaKyfdrpGAoB6/QYAAUA9pxwbBQD6VSyG8QCgnugAIACo5xQA0K9OsY4HAPXkBwABQD2nAIB+dYp1PACoJz8ACADqOQUA9KtTrOMBQD35AUAAUM8pAKBfnWIdDwDqyQ8AAoB6TgEA/eoU63gAUE9+ABAA1HMKAOhXp1jHA4B68gOAAKCeUwBAvzrFOv7YlSCf65107hW4EuQ43QAAAUC/GyrOA/SrWAzjyy+FG7/g81tbrr5D3RzBvRYYV4IcawgACAD63TwBQL+KxTBeSnkpEf3KyfeQ099HteMnuVk4hXwk2WSy7iW67rXAjqN+BH9kMu7lxEM3Q2CO6+ba369zq4fgtZgQoa7u6KY84BCpunP17u/3CCFuMyG/EHJgufoMAAyhM9whpZRZIrqWiP6OiALdMCBAbmHcYgq3wwrQkBNMVb26TQjx03DCGxEVADSiDTEkIaUcH8Oy4wY3qkPc61555ZXTn3zyyV3McUPJlTnHUMIJIaK8SW4oNWgGBQA1hcIwsxVgMbLZJSK7EBRg8Q0OgUPoDEL6UoDFyL5WxOAkKMDiGwAwCVawuwYWI9stAbKvQgEW3wCAVSiPKawKsBiZNSMEs0EBFt8AgDa0Otk5shg52RKhulEUYPENAAhvxa0Ai5HjLgLrR64Ai28AwMj7hgUrFGAxMlRNnQIsvgEAU+cb4wpmMbJxVSGhsBVg8Q0AGHabEN9LARYjey2C5xOnAItvAMDE+cK6gliMbF3VSDioAiy+AQCDtgHzgyrAYuSgSWC+dQqw+AYAtK7viUuYxciJUwUFeSnA4hsA0EtmPB+2AixGDjtJxDdOARbfAIDG9TV1CbEYOXWqoWAW3wCAMFLcCrAYOe4isH7kCrD4BgCMvG9YsEIBFiND1dQpwOIbADB1vjGuYBYjG1cVEgpbARbfAIBhtwnxvRRgMbLXIng+cQqw+AYATJwvrCuIxcjWVY2EgyrA4hsAMGgbMD+oAixGDpoE5lunAItvAEDr+p64hFmMnDhVUJCXAiy+AQC9ZMbzYSvAYuSwk0R84xRg8Q0AaFxf/SUkpbyMiD5JRCeNMvMSIlrnL2Kg0ROJSH1r+7u6UXp6enJjx47V/Yb3uUS0j4j268ZPyLh5RPRCgFrWEtGbQoi3A8QwbSoAaFpHos5HStlJRFNOsG4/EdVFnZeP9cL6YnQfKVgxVH3XL8d3QT8mhLjGioq9kwQAvTVK7ggp5cNE9I29Lz9F3WteIZLOsGI/cdP96ncXgLufuW/4kyHIMmZme6Zx0flu5MOHe6hz9+4TrvmJ2XMyRDQEwG3vbT3h+KnTpmUaGsa68d/e0E8f7h4IvaYQZPId8gvn5ZROLgD/4fEe3/PVhHENgi4+N0fTTlahaKEQYnVVgcyaBACa1Y/ospFSqr26Qt+urbTh+5eOWFjU1jkL/mm1crsLwM5n7xs4vHV1TZgZTjrvK1QOwHc3bzrucvW5XL61rT1XDsBNG9fn+/J59bdRH3Pnt1I5AF99qxBmOUbEHtsg+q67vKG+BMDl93Uf3Nk50FhNcgtPraObvua+gHxLCHFvNTEMmwMAGtaQyNKRUqr32fb2bH6Lttx9FQAYmfLRLsQJwJnTa2j5je5R9M+EEFdHW0koqwGAochqQVAp5QQiOqABwAEiqsEeoAVNHSVFTgA2Tc4c+tEtjeOIaIUQYqmdigzLGgBMQBOrKgEA7CccAvuzDgA4ul44Dcafj4wYDQACgH6NCAACgH49Y+x4ABAA9GtOABAA9OsZY8cDgACgX3MCgACgX88YOx4ABAD9mhMABAD9esbY8QAgAOjXnAAgAOjXM8aOBwABQL/mnDG1pvDDm8ZncRrMcOXwKbBfJxkwXkqprpjoPfzeGtr8o8UjMsKVIAY0iSEFzvMA582spWVL1GmAdKcQYjlDenGHwHmAcXcgzvWllFsGz+qfu/3hZXTgf/9TXQs87NrYykvhere9w/ViN2rZE8/58rBrgbdu2Xzca3Wz9fWF0S6FK/T1qT2UUR9z5s0fdi3wa6sKib8WeMwY0V95KVzn3gGXYsceqq2SiErtLf2/+FNIMb4hIxZfPIY+dYZ7X4wvCCH+I07vMq0NADIJaWUYKeUcjdtO4W4wVnZ3RNJcd4PpE0Ic93pry6QCAC1rGHu6UsqTB+8Scg8RqTsiTB5lAQVAdTlcVA91Awb174jmglsKhUJdNpudpTm+lojUnl/i9/4q9FB9DHI7rFeJ6CkhxH2aOtswDAC0oUvI0VMBFiN7roIBSVOAxTdc7wuxJJO0DqEeLQXgHS2ZMKhCARbfAIDwVdwKsBg57iKwfuQKsPgGAIy8b1gwjFdyqJo6BQDA1LU8mQWzGDmZ0qCqEyjA4hvsAcJjcSvAYuS4i8D6kSvA4hsAMPK+YUEcAsMDDAoAgAwiIkT8CrAYOf4ykEHECrD4BnuAEXcNy41QgMXI0DV1CrD4BgBMnW+MK5jFyMZVhYTCVoDFNwBg2G1CfC8FWIzstQieT5wCLL7hBGDiFEZBUAAKGK3AzqDZcQEwaB6YDwWgABSIXAEAMHLJsSAUgAKmKAAAmtIJ5AEFoEDkCgCAkUuOBaEAFDBFgVEBuHTp0plE9LqU8vYVK1Y8Xkp2yZIlzwghvqh+H7wl+1Wl566//vpzMpnMc0Skbtf9JhGd39HR0bVkyZKvCSH+pXK8ikNEvyiPbYogyINfgQofPLtixYovqVWWLl36YyJaRkSHHMe55KGHHnpl6dKlE4jol47j3KF+588GEU1UoMiQf3Uc5yulvhe98AIRnVXuEZU/l6dGALAIuU8N+nOnlPLeEqSUWaWU7cq8xWRXENGFRTGfdxxniUq8OH89ET0opfx7IcQ1RDSh9H/HcRZkMpmlHR0dXzexEciJV4EKr3QR0QvKV1LK7SUfFMe4niga+4yOjo7v8maCaCYqUAY5dcfrbsdxbi0BsMQS5YWiL/5C7VwVGVLiTyBPHfcQuHwvbbRX5dLzRVGvKL2qF838QynlTUR0VwUAby6C8OaOjo7tJjYEOfEqUNzLoxLQlJGJ6Aop5T2VACSivyy9UKojCN5MEM1kBSoZUzwKfZqI/lSxovz5TCZziaqFw1O6AFSHxEPJlB2+DGlaSqY8cSK6oXiI4x4yCyHOkFKuxaGvyVbkza3y7Y7SCyQRXS6lfLT4lop7CKyA6DhOBw59eXtgQ7RKAJb7pPRiWLbTdUX5W2hBPBUqAMv38hQY8epugxV5czwRAMv38soPg3kzQDQbFOACoF9PRQnAn6lX9+Luq3rje9gHKTY0CTn6V0AHgMr8xb3B0lsk6oO2oQ9G/K+KGbYpwA1AXU/pAnDEJ3Ne7wGqQ5wSjUuv7uXv8ZR/MIL3e2yzq36+x3sPsPSesYpU+uDDcZznRvtgRH81jLRVAY73AKvxlBYAS+/5+fkUuOw9waFX9+Je34hPhgFAW23rnffxPgUuO7tg6K2R8jMEcEjsrW2SRhzvg1YhxHrdT4Gr8ZQfAKq9QF/n5JR/WFIGxNK5XzgETpKDT1BL2fl+atTd5ae4VB4il51rikPglPijyIkRR5ml85EHP/At3fnl06XPFbg8hStBUmQylAoFoMBwBQBAOAIKQIHUKgAAprb1KBwKQAEAEB6AAlAgtQoAgKltPQqHAlAAAIQHoAAUSK0CAGBqW4/CoQAU+H9GWVMJlxNadw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  <p:sp>
        <p:nvSpPr>
          <p:cNvPr id="5" name="AutoShape 6" descr="data:image/png;base64,iVBORw0KGgoAAAANSUhEUgAAAUAAAADcCAYAAAABQ3gmAAAAAXNSR0IArs4c6QAAG/5JREFUeF7tnQ1wXNV1x89dSav1l2wL2zIx2DG2pYgP0xrSTEKANMNH+GpKGxwyUD4S7BlogYYhxKSJM6lDS5uhoaXgVoYOkEIoGSbQSZkWM1ACgYaCQ21j+Qs7NthgY1uWZUmrlfVudZ935dVK8rtv33nv3fvef2cYbO+995zzP//32/d2990VxPP4BBHt5lkKq6RMAXgnZQ1nKpfFN8KkZJhywTJ2KcBiZLtKRrYMCrD4BgBk6ASWCKQAi5EDZYDJNirA4hsA0MbWJytnFiMnSxJUo6EAi28AQA2lMSRUBViMHGqGWNxEBVh8AwCa2Np05cRi5HRJhmqJiMU3ACC8FLcCLEaOuwjEj1wBFt8AgJH3DQErFGAxMlRNnQIsvgEAU+cb4wpmMbJxVSGhsBVg8Q0AGHabsL6XAixG9gqC5xOnAItvAMDE+cK6gliMbF3VSDioAiy+AQCDtiHi+VLKeiIaN0rYrxFRnoicCFM6h4h+FSTeli1bpixYsOBgtWv09PSc09HRESiHamNHNa+2tra+qanpac14fcoHQgipOd7WYQCgrZ2rJm8p5WeI6AkimlfN/JDm9BNRXYC11xcKhbpsNttS7RqO4/Tv2bMnSA7Vho5sXiaT6WpqaprkM+AtQoiVPufYNBwAtKlbQXKVUjYT0Sa1xkB3J/V+4P5x2GNiy++5fz+84fUgobTnTjz1c2qsC8COjgPa80oDp05tVH8cAmC1a5QA+HHnaCfFvtMybsL0yb1UAuCm7Uc882ualqEpkzKlcZ8VQvyP5yQ7BwCAdvbNf9ZSykeI6OsHfvVzev9fvjNigXl3PUYlAHate5X2v/i4/yA+ZuRmNffPXPwtddblAvDddWv7HWdA+yysPpfLN7e05soBuHlTe74vn1f/pvXIZGr6TztjYV0JgO/uOKH/UG9WOwetIDEPytYO9J01f299CYArVnYd3LF7YIpXWr//mXq65nL3BeE1IcS5XuMtfR4AtLRxvtOWUm5Vl77t376ACvt2AYBEBACObaOJ44Vz/92T1WlgjxBigm/D2TEBALSjT8GzlFKqDwkm/983WkddDGeAe+pwBjjcGg+vOHqiKITg+qAzuJF5VwAAefU0dzUAcGRvcAZ4fL8CgHrHM9erAwuN9VJO3ygAEABUnwLrvgeo1AIA9TgBAOrpFOsoABAABABHeIDlpAsAjBVtesEBQAAQAAQA9WiRwFEAIAAIAAKACUSbXkkAIAAIAAKAerRI4CgAEAAEAAHABKJNryQppbr3rRlfhD6mF74GM7Z3GidnnL+9s0F9EbpLCNGg5zLrRuFDEOtaVmXCUsoHiegW3AoHAOrcCnfROfW0+EvurXCrhRAXVWk706cBgKZ3iCs/KeWJRLRbrXek6wDld6s744Y/SvcC925fxxX2uOuMm3uGet69F7jr0CHfMSc1uCcmQ5shVLtG6V7gg4fVLmHJe0yZ2OdrM4QTpmZo2pShzRAWCSF+kzxV3IoAwIQ2dtSyBs8Cp6tXdCI606C6sR1WBM2ocjusLwohXo4gvbhCAIBxKR9nXCml2jFltF1TLixuiDoQYX5nE9FbQeKtWbOmcdGiRf730yoG7enpOfvAgQOBcgiSfxRzs9lsbsaMGS9pxioQUS82RNVTC1+E1tMJo8JTgOWVPLz0sLKhCrD4BgA0tLspSovFyCnSC6UeVYDFNwAg7BS3AixGjrsIxI9cARbfAICR9w0BKxRgMTJUTZ0CLL4BAFPnG+MKZjGycVUhobAVYPENABh2m7C+lwIsRvYKgucTpwCLbwDAxPnCuoJYjGxd1Ug4qAIsvgEAg7YB84MqwGLkoElgvnUKsPgGALSu74lLmMXIiVMFBXkpwOIbANBLZjwftgIsRg47SaxvnAIsvgEAjetr6hJiMXLqVEPBLL4BAGGkuBVgMXLcRSB+5Aqw+AYAjLxvCFihAIuRoWrqFGDxDQCYOt8YVzCLkY2rCgmFrQCLbwDAsNuE9b0UYDGyVxA8nzgFWHwDACbOF9YVxGJk66pGwkEVYPENABi0DZgfVAEWIwdNAvOtU4DFNwCgdX1PXMIsRk6cKijISwEW3wCAXjLj+bAVYDFy2ElifeMUYPENAGhcX1OXEIuRU6caCmbxDQAII8WtAIuR4y4C8SNXgMU3AGDkfUPACgVYjAxVU6cAi28AQAN9I6WsIaL5RKR+EF09rij9MLph6Z5PRK8EyemDDz5oOOmkk/z/svqxoIFzCJJ/jHPnEdHTxfgbhBB7Y8wljtAAYByqhx1TStlQhMrvlMXqI6L6sGNXsX7sP4xOREFzqKJsI6esEEIsNzKzcJICAMPRNd5VpZSXEdEv9r/8U3IKeZp+8Y0qIReAh95+Id7kyqI3nHWR+psLn30f+z/5mDZ9hpq/vlAo1GWz2ZYAa7g5/KZd/S8dj99trXMLPdjl0Jtr+6l1Xi2dPFNdNFDNIASddKiAn8VMZJ+llHcT0V/tfGQZdbz+HJ35SLuqM09EuR0P3tovC/mj7o/xkZvV3D9z8bdUHi583l23tt9xBrTzqs/l8s0trblyAG7e1J7vy+fVv2k9Mpma/tPOWDiUwzOre/s/3Oto56AVxMBBC1vq6Lyzs25mhw5LuuNvOumOGybSqfNq1T81CiE6DEw7jJRwBhiGqnGvCQDqdQAABAA53hfHhyB6x1tko8oBeKRzH51yx8M4AxxFfQAQAAQAI8NSdIEAQD2tAUAAEADUO1asGgUA6rULAAQAAUC9Y8WqUQCgXrsAQAAQANQ7VqwaBQDqtQsABAABQL1jxapRAKBeuwBAABAA1DtWrBoFAOq1CwAEAAFAvWPFqlEAoF67AEAAEADUO1asGoUvQuu1CwAEAAFAvWPFqlEAoF67AEAAEADUO1asGiWlbCGijd1b3iZRm6Xxc89Q+bubIfR9tN2YWupnzlW5uPcC9/b0+M5r3Pjxas7QZggB1nBz2LM/LXsAEDWdkHH1diTRjl0DNOcTNZTJ0FYhxALfjbB3Au4Ftrd3Y2cupVTu/v6gv8u3NsJ2WGNLhu2wiA4T0WVCiF8m8ZgYoyYAMMnNllKqLT/c0yQiOpOIeg2s91Qi2hAkr9WrV0+78MIL9wVYI3AOAWLHOXUiEa1RCQghDsaZSEyxAcCYhEdYXgVYjMybElazQAEW32A3GAs6nfAUWYyccI1Q3kgFWHwDAMJacSvAYuS4i0D8yBVg8Q0AGHnfELBCARYjQ9XUKcDiGwAwdb4xrmAWIxtXFRIKWwEW3wCAYbcJ63spwGJkryB4PnEKsPgGAEycL6wriMXI1lWNhIMqwOIbADBoGzA/qAIsRg6aBOZbpwCLbwBA6/qeuIRZjJw4VVCQlwIsvgEAvWTG82ErwGLksJPE+sYpwOIbANC4vqYuIRYjp041FMziGwAQRopbARYjx10E4keuAItvAMDI+4aAFQqwGBmqpk4BFt8AgKnzjXEFsxjZuKqQUNgKsPgGAAy7TVjfSwEWI3sFwfOJU4DFNwBg4nxhXUEsRrauaiQcVAEW3wCAQduA+UEVYDFy0CQw3zoFWHwDAFrX98QlzGLkxKmCgrwUYPENAOglM54PWwEWI4edJNY3TgEW3wCAxvU1dQmxGDl1qqFgFt8AgDBS3AqwGDnuIhA/cgVYfAMARt43BKxQgMXIUDV1CrD4BgBMiG+klOonNGcRkTKGTl9vJKKP1O9rl0nwBSL67ygl2bt376QZM2Z0RRgz8hoZa2so/gzpu1Wu2U1EO4UQe6qcb9I0ANCkbsSZi5SypfgbsaXfEa42nah/gH19oVCoy2azKv+oHlHXGFVdfuL8SAhxl58JBo4FAA1sSuQpSSnVWUGnCvzxC4/Ska4Dnjk0nnMl1c+c6447+MZzJAcGaOrn/0j91YXDRx/u9lwj6ICZJyr/0hAAI4zp1vjGO4WgJUQ6f+5JtTRzWsaN+eIbfdTZJX3Hr8kQndFcS/Nm16q5i4UQP/O9iDkTAEBzehFfJlLK64no0V1PrKB9Lz2plcin7nl+GAC7N70pZ91wj7psduGweVN7X18+X6+1WBWD6nO5fHNLa64cgJs3tef78nn1b6E86nO5vuaWVlWTW+Njz/b0dXXL0GrkLuIrF48bBsCnnu+tKkQ2K+SPv90g6rPiPSHE/KoWMWMSAGhGH+LNQkp5PxHd/t6PbqDDG3+tlQwAmF4AKoOsuG0SnTi9Rv1xwuClcI+WacwbBACa15PoMxq8BP67wUvgbwKAx9ceZ4DH9AEAj2mh82mhzlHNQmOdQBgzXAEAUM8RACAAOJpTAEC948fYUQCgXmsAQAAQANQ7VqwaBQDqtQsABAABQL1jxapRAKBeuwBAABAA1DtWrBoFAOq1CwAEAAFAvWPFqlEAoF67AEAAEADUO1asGgUA6rULAAQAAUC9Y8WqUVLKe4joO9vu+wZ1bXhdK3d8ERpfhC5+ETonhFB3xtj4YPnqHb4GY2Pry3KWUl5BRP9+4NVn6P1Hv6tVDQCYXgAubKmj266doHzyihBC7Yxj6wMAtLVznHlLKdU9TW8OQnDRQHcnDfR67yxVN6WJRG2dm8aRzn3u/2snT1P/c++TLRTC3yggm82qeEObIUQY063x0GH/mwlw9q2atRomHj1f+bjD0drvrDKGqnj61KMbKhBRqxBiYzV5GDIHADSkEbGnIaVUL+nfI6I/U/d3Bkgo6q2isB1WgGZVOfUNIlomhPhllfNNmQYAmtIJU/KQUqpThMma+cwhosMVG6KeTETva85nGbZy5cqmm2++OcoNOiOvkUWoo4uo02a1Y86OKtfMCyHyVc41bRoAaFpHkE9VCrAYuarImGSzAiy+wYcgNlsgGbmzGDkZUqAKHwqw+AYA9KE4hoaiAIuRQ8kMi5qsAItvAECTW5yO3FiMnA6pUGWZAiy+AQDhqbgVYDFy3EUgfuQKsPgGAIy8bwhYoQCLkaFq6hRg8Q0AmDrfGFcwi5GNqwoJha0Ai28AwLDbhPW9FGAxslcQPJ84BVh8AwAmzhfWFcRiZOuqRsJBFWDxDQAYtA2YH1QBFiMHTQLzrVOAxTcAoHV9T1zCLEZOnCooyEsBFt8AgF4y4/mwFWAxcthJYn3jFGDxDQBoXF9TlxCLkVOnGgpm8Q0ACCPFrQCLkeMuAvEjV4DFNwBg5H1DwAoFWIwMVVOnAItvAMDU+ca4glmMbFxVSChsBVh8AwCG3Sas76UAi5G9guD5xCnA4hsAMHG+sK4gFiNbVzUSDqoAi28AwKBtwPygCrAYOWgSmG+dAiy+AQCt63viEmYxcuJUQUFeCrD4BgD0khnPh60Ai5HDThLrG6cAi28AQOP6mrqEWIycOtVQMItvAEBLjCSlnEJEpxGR+kVz9ZOWlxCR96+g89V3LhG9yrfc0ZU6OjomTJ06tZt53VByZc6Re7laItpJRC8Xf+p0nRCigzuIQesBgAY1I9RUpJQKfOtDDeK9uENEGe9hvkaE9cPoYeTqqzBDBn9JCPFfhuTCnQYAyK2oqetJKf/SyXd/b9dT91K2cSY1/cGfuqn27/+QOtes9p12+Wm/1Jg97cLr1CgXKrveVycZwR+zTp6tFhkCIPO6bq4v/boveKIWrHDyzBpaMEedABKt2dBP6zb306Xn5Wh6Y2ajEKLVghKqSREArEY1G+dIKZ8koq+133l+b+N5i8eVA3DX48tDLUlkapw5t/+TOvNzobJj+zbn0KHOQGeC9blcvrmlNVcOwM2b2vN9+bz6t6ofDQ2TnTlzTxnK9aEnux1Hsp+1Vp1fWBMv/nz9MAA+9NNuemj5ZMrWCRJCcL3NFVb61a4LAFarnG3zhgC47CJq/NyXh50BAoDHugkAHj0DBAD1j3CuVwcWGuunna6RAKBevwFAAFDPKcdGAYB+FYthPACoJzoACADqOQUA9KtTrOMBQD35AUAAUM8pAKBfnWIdDwDqyQ8AAoB6TgEA/eoU63gAUE9+ABAA1HMKAOhXp1jHA4B68gOAAKCeUwBAvzrFOh4A1JMfAAQA9ZwCAPrVKdbxAKCe/AAgAKjnFADQr06xjj92J8gXehvPuwp3gozRDQAQAPR7oOJ7gH4Vi2F8+a1wkxZ+cdtJ131fbY7g3guMO0GONQQABAD9Hp4AoF/FYhgvpbyMiH7h5LvJ6e+j2kmNbhZOIR9JNpmse4uuey+w46j/BX9kMu7txEObITCv6+ba36+z1UPwWkxYoa7u6KE84BCpunP17t/vE0LcaUJ+IeTAcvcZABhCZ7iXlFJmiegGIvp7Igq0YUCA3MLYYgrbYQVoyHGmql7dKYT4cTjLG7EqAGhEG2JIQko5KYawEwcPqsPcca+++uoTn3rqqQ+Z1w0lV+YcQ1lOCBHlJrmh1KC5KACoKRSGma0Ai5HNLhHZhaAAi29wCRxCZ7CkLwVYjOwrIgYnQQEW3wCASbCC3TWwGNluCZB9FQqw+AYArEJ5TGFVgMXIrBlhMRsUYPENAGhDq5OdI4uRky0RqhtFARbfAIDwVtwKsBg57iIQP3IFWHwDAEbeNwSsUIDFyFA1dQqw+AYATJ1vjCuYxcjGVYWEwlaAxTcAYNhtwvpeCrAY2SsInk+cAiy+AQAT5wvrCmIxsnVVI+GgCrD4BgAM2gbMD6oAi5GDJoH51inA4hsA0Lq+Jy5hFiMnThUU5KUAi28AQC+Z8XzYCrAYOewksb5xCrD4BgA0rq+pS4jFyKlTDQWz+AYAhJHiVoDFyHEXgfiRK8DiGwAw8r4hYIUCLEaGqqlTgMU3AGDqfGNcwSxGNq4qJBS2Aiy+AQDDbhPW91KAxcheQfB84hRg8Q0AmDhfWFcQi5GtqxoJB1WAxTcAYNA2YH5QBViMHDQJzLdOARbfAIDW9T1xCbMYOXGqoCAvBVh8AwB6yYznw1aAxchhJ4n1jVOAxTcAoHF99ZeQlPIKIjqLiKaMMvNSItrgb8VAo6cSkfrV9vd0V+nu7s5NmDBB9xfe5xHRASLq0F0/IePmE9GLAWpZT0RvCSHeCbCGaVMBQNM6EnU+Usq9RDT9OHH7iagu6rx8xAvrh9F9pGDFUPVbvxy/Bf24EOJ6Kyr2ThIA9NYouSOklI8Q0df3v/I0da17lUg6w4r95K0Pqr+7ANzz7APDnwxBlnGzWzMNiy5wV+7p6aa9e/YcN+Yn556SIaIhAP52+7bjjp/R1JQZP36Cu/47G/vpgz0DodcUgky+l7z8/JzSyQXgPz7R7Xu+mjBxvKBLzstR0wlqKTpTCLG2qoXMmgQAmtWP6LKRUqqzukLfh9to43cvGxFY1NY5C/95rXK7C8C9zz0w0LNtbU2YGTae/1UqB+B7WzaPGa4+l8s3t7TmygG4eVN7vi+fV/826mPegmYqB+BrbxfCLMeItSeMF303Xjm+vgTA5Q90Hdq9d6ChmuTO/FQd3XqN+wLyTSHE/dWsYdgcANCwhkSWjpRSvc+2v3vL27T13msBwMiUjzYQJwBnn1hDy29xr6J/IoS4LtpKQokGAIYiqwWLSiknE9FBDQAOEFENzgAtaOooKXICcOa0zOEf3t4wkYhWCSGW2qnIsKwBwAQ0saoSAMB+wiWwP+sAgKPrha/B+POREaMBQADQrxEBQADQr2eMHQ8AAoB+zQkAAoB+PWPseAAQAPRrTgAQAPTrGWPHA4AAoF9zAoAAoF/PGDseAAQA/ZoTAAQA/XrG2PEAIADo15yzZtQUfnDrpCy+BjNcOXwK7NdJBoyXUqo7Jnp7tq+jLT9cPCIj3AliQJMYUuD8HuD82bW0bIn6GiCtEEIsZ0gv7iXwPcC4OxBnfCnl1sFv9c/b+cgyOvi//6nuBR52b2zlrXC9v32X68Vu1LKnnvuVYfcCb9u6Zcx7dbP19YXRboUr9PWpM5RRH6fMXzDsXuDX1xQSfy/wuHGiv/JWuL37B1yKHXuotkoiKrW39Ofi/4UUk8ZnxOJLxtGnT3f3xbhcCPEfcXqXKTYAyCSklctIKU/R2HYKu8FY2d0RSXPtBtMnhBjzfmvLpAIALWsYe7pSyhMGdwm5j4jUjgjTRgmgAKhuh4vqoTZgUP8d0Qy4tVAo1GWz2Tma42uJSJ35Jf7sr0IP1ccg22G9RkRPCyEe0NTZhmEAoA1dQo6eCrAY2TMKBiRNARbfcL0vxJJM0jqEerQUgHe0ZMKgCgVYfAMAwldxK8Bi5LiLQPzIFWDxDQAYed8QMIxXcqiaOgUAwNS1PJkFsxg5mdKgquMowOIbnAHCY3ErwGLkuItA/MgVYPENABh53xAQl8DwAIMCACCDiFgifgVYjBx/GcggYgVYfIMzwIi7hnAjFGAxMnRNnQIsvgEAU+cb4wpmMbJxVSGhsBVg8Q0AGHabsL6XAixG9gqC5xOnAItvOAGYOIVREBSAAkYrsDtodlwADJoH5kMBKAAFIlcAAIxccgSEAlDAFAUAQFM6gTygABSIXAEAMHLJERAKQAFTFBgVgEuXLp1NRG9IKe9atWrVE6VklyxZ8qwQ4svq74Nbsl9beu6mm246N5PJPE9Earvut4jogra2ts4lS5ZcI4T418rxah0i+ln52qYIgjz4FajwwXOrVq36QxVl6dKlf01Ey4josOM4lz788MOvLl26dDIR/dxxnO+rv/NngxVNVKDIkH9zHOerpb4XvfAiEZ1d7hGVP5enRgCwCLlPD/pzt5Ty/hKklFmllK3KvMVkVxHRRUUxX3AcZ4lKvDi/nYhWSin/QQhxPRFNLv3ZcZyFmUxmaVtb25+Y2AjkxKtAhVc6iehF5Ssp5c6SD4pjXE8UjX16W1vb3byZYDUTFSiDnNrxustxnDtKACyxRHmh6Is/VydXRYaU+BPIU2NeApefpY32qlx6vijqVaVX9aKZfyClvJWI7qkA4G1FEN7W1ta208SGICdeBYpneVQCmjIyEV0lpbyvEoBE9BelF0p1BcGbCVYzWYFKxhSvQp8hoj9WrCh/PpPJXKpq4fCULgDVJfFQMmWXL0OalpIpT5yIbi5e4riXzEKI06WU63Hpa7IVeXOrfLuj9AJJRFdKKR8rvqXiXgIrIDqO04ZLX94e2LBaJQDLfVJ6MSw76bqq/C20IJ4KFYDlZ3kKjHh1t8GKvDkeD4DlZ3nll8G8GWA1GxTgAqBfT0UJwJ+oV/fi6at643vYByk2NAk5+ldAB4DK/MWzwdJbJOqDtqEPRvxHxQzbFOAGoK6ndAE44pM5r/cA1SVOicalV/fy93jKPxjB+z222VU/37HeAyy9Z6xWKn3w4TjO86N9MKIfDSNtVYDjPcBqPKUFwNJ7fn4+BS57T3Do1b141jfik2EA0Fbbeuc91qfAZd8uGHprpPwbArgk9tY2SSPG+qBVCNGu+ylwNZ7yA0B1FujrOznlH5aUAbH03S9cAifJwceppez7fmrUveVfcam8RC77rikugVPijyInRlxllr6PPPiBb2nnl8+WPlfg8hTuBEmRyVAqFIACwxUAAOEIKAAFUqsAAJja1qNwKAAFAEB4AApAgdQqAACmtvUoHApAAQAQHoACUCC1CgCAqW09CocCUOD/ASgGWQnqgPf7AAAAAElFTkSuQmC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68922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ntraštė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Tėvų apklausa</a:t>
            </a:r>
            <a:br>
              <a:rPr lang="lt-LT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(iš viso 79, atsakė 30)</a:t>
            </a:r>
            <a:endParaRPr lang="lt-LT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60400615"/>
              </p:ext>
            </p:extLst>
          </p:nvPr>
        </p:nvGraphicFramePr>
        <p:xfrm>
          <a:off x="457200" y="1600200"/>
          <a:ext cx="4038600" cy="1371600"/>
        </p:xfrm>
        <a:graphic>
          <a:graphicData uri="http://schemas.openxmlformats.org/drawingml/2006/table">
            <a:tbl>
              <a:tblPr/>
              <a:tblGrid>
                <a:gridCol w="134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endParaRPr lang="lt-LT">
                        <a:effectLst/>
                      </a:endParaRPr>
                    </a:p>
                  </a:txBody>
                  <a:tcPr marL="44873" marR="448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lt-LT">
                          <a:effectLst/>
                        </a:rPr>
                        <a:t>PUG A</a:t>
                      </a:r>
                    </a:p>
                  </a:txBody>
                  <a:tcPr marL="44873" marR="448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lt-LT">
                          <a:effectLst/>
                        </a:rPr>
                        <a:t>9</a:t>
                      </a:r>
                    </a:p>
                  </a:txBody>
                  <a:tcPr marL="44873" marR="448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endParaRPr lang="lt-LT">
                        <a:effectLst/>
                      </a:endParaRPr>
                    </a:p>
                  </a:txBody>
                  <a:tcPr marL="44873" marR="448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lt-LT">
                          <a:effectLst/>
                        </a:rPr>
                        <a:t>PUG B</a:t>
                      </a:r>
                    </a:p>
                  </a:txBody>
                  <a:tcPr marL="44873" marR="448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lt-LT">
                          <a:effectLst/>
                        </a:rPr>
                        <a:t>9</a:t>
                      </a:r>
                    </a:p>
                  </a:txBody>
                  <a:tcPr marL="44873" marR="448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endParaRPr lang="lt-LT">
                        <a:effectLst/>
                      </a:endParaRPr>
                    </a:p>
                  </a:txBody>
                  <a:tcPr marL="44873" marR="448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lt-LT">
                          <a:effectLst/>
                        </a:rPr>
                        <a:t>Ikimokyklinis ugdymas</a:t>
                      </a:r>
                    </a:p>
                  </a:txBody>
                  <a:tcPr marL="44873" marR="448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lt-LT" dirty="0">
                          <a:effectLst/>
                        </a:rPr>
                        <a:t>12</a:t>
                      </a:r>
                    </a:p>
                  </a:txBody>
                  <a:tcPr marL="44873" marR="448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Turinio vietos rezervavimo ženklas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55102909"/>
              </p:ext>
            </p:extLst>
          </p:nvPr>
        </p:nvGraphicFramePr>
        <p:xfrm>
          <a:off x="4211960" y="1600201"/>
          <a:ext cx="4320480" cy="3556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5101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ntraštė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Tėvų apklausa</a:t>
            </a:r>
            <a:br>
              <a:rPr lang="lt-LT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dirty="0"/>
          </a:p>
        </p:txBody>
      </p:sp>
      <p:graphicFrame>
        <p:nvGraphicFramePr>
          <p:cNvPr id="12" name="Turinio vietos rezervavimo ženklas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6635579"/>
              </p:ext>
            </p:extLst>
          </p:nvPr>
        </p:nvGraphicFramePr>
        <p:xfrm>
          <a:off x="683568" y="1340768"/>
          <a:ext cx="8229600" cy="4857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9908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Mokytojų apklausa</a:t>
            </a:r>
            <a:br>
              <a:rPr lang="lt-LT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t-LT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(iš viso 6 mokytojai, atsakė 6 mokytojai)</a:t>
            </a:r>
            <a:r>
              <a:rPr lang="lt-LT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lt-LT" sz="32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lt-LT" sz="22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lt-LT" sz="26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Gimnazijoje </a:t>
            </a:r>
            <a:r>
              <a:rPr lang="lt-LT" sz="26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yra priimti bendri susitarimai dėl mokinio individualios pažangos stebėjimo.</a:t>
            </a:r>
          </a:p>
          <a:p>
            <a:pPr marL="0" indent="0" algn="just">
              <a:buNone/>
            </a:pPr>
            <a:r>
              <a:rPr lang="lt-LT" sz="26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 Sistemingai stebiu ir fiksuoju vaikų pasiekimus.</a:t>
            </a:r>
          </a:p>
          <a:p>
            <a:pPr marL="0" indent="0" algn="just">
              <a:buNone/>
            </a:pPr>
            <a:r>
              <a:rPr lang="lt-LT" sz="26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 Sistemingai stebiu asmeninę vaiko ugdymosi pažangą.</a:t>
            </a:r>
          </a:p>
          <a:p>
            <a:pPr marL="0" indent="0" algn="just">
              <a:buNone/>
            </a:pPr>
            <a:r>
              <a:rPr lang="lt-LT" sz="26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Vaikai turi galimybę savo gebėjimus atskleisti tradiciniuose ugdymo įstaigos renginiuose, konkursuose.</a:t>
            </a:r>
          </a:p>
          <a:p>
            <a:pPr marL="0" indent="0" algn="just">
              <a:buNone/>
            </a:pPr>
            <a:r>
              <a:rPr lang="lt-LT" sz="26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Nuolat ugdau vaikų gebėjimą vertinti savo veiklą, elgesį.</a:t>
            </a:r>
          </a:p>
          <a:p>
            <a:pPr marL="0" indent="0" algn="just">
              <a:buNone/>
            </a:pPr>
            <a:r>
              <a:rPr lang="lt-LT" sz="26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  Mažiausiai 2 kartus per metus su tėvais aptariu vaiko individualią pažangą.</a:t>
            </a:r>
          </a:p>
          <a:p>
            <a:pPr marL="0" indent="0" algn="just">
              <a:buNone/>
            </a:pPr>
            <a:r>
              <a:rPr lang="lt-LT" sz="26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Prieš planuojant ugdymo procesą, pagal poreikį kreipiuosi į švietimo pagalbos specialistus.</a:t>
            </a:r>
          </a:p>
          <a:p>
            <a:endParaRPr lang="lt-LT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594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z="29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Mokytojų apklausa</a:t>
            </a:r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107717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73276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Stipriosios pusės</a:t>
            </a:r>
            <a:endParaRPr lang="lt-LT" sz="32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lt-LT" sz="22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Tėvai sistemingai informuojami </a:t>
            </a:r>
            <a:r>
              <a:rPr lang="lt-LT" sz="22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apie </a:t>
            </a:r>
            <a:r>
              <a:rPr lang="lt-LT" sz="22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vaikų </a:t>
            </a:r>
            <a:r>
              <a:rPr lang="lt-LT" sz="22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asmeninę pažangą.</a:t>
            </a:r>
          </a:p>
          <a:p>
            <a:pPr algn="just"/>
            <a:r>
              <a:rPr lang="lt-LT" sz="22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Tėvai reguliariai gauna </a:t>
            </a:r>
            <a:r>
              <a:rPr lang="lt-LT" sz="22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informaciją apie savo vaiko </a:t>
            </a:r>
            <a:r>
              <a:rPr lang="lt-LT" sz="22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ugdymosi pažangą</a:t>
            </a:r>
            <a:r>
              <a:rPr lang="lt-LT" sz="22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lt-LT" sz="22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Mažiausiai </a:t>
            </a:r>
            <a:r>
              <a:rPr lang="lt-LT" sz="22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kartus per metus su mokytoja </a:t>
            </a:r>
            <a:r>
              <a:rPr lang="lt-LT" sz="22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aptaria </a:t>
            </a:r>
            <a:r>
              <a:rPr lang="lt-LT" sz="22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vaiko individualią pažangą.</a:t>
            </a:r>
          </a:p>
          <a:p>
            <a:pPr algn="just"/>
            <a:r>
              <a:rPr lang="lt-LT" sz="22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Sistemingai stebi </a:t>
            </a:r>
            <a:r>
              <a:rPr lang="lt-LT" sz="22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 </a:t>
            </a:r>
            <a:r>
              <a:rPr lang="lt-LT" sz="22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fiksuoja </a:t>
            </a:r>
            <a:r>
              <a:rPr lang="lt-LT" sz="22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vaikų pasiekimus.</a:t>
            </a:r>
          </a:p>
          <a:p>
            <a:pPr algn="just"/>
            <a:r>
              <a:rPr lang="lt-LT" sz="22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Vaikai nuolat ugdomi vertinti </a:t>
            </a:r>
            <a:r>
              <a:rPr lang="lt-LT" sz="22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savo veiklą, elgesį.</a:t>
            </a:r>
          </a:p>
          <a:p>
            <a:pPr algn="just"/>
            <a:r>
              <a:rPr lang="lt-LT" sz="22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Mažiausiai </a:t>
            </a:r>
            <a:r>
              <a:rPr lang="lt-LT" sz="22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kartus per metus su tėvais </a:t>
            </a:r>
            <a:r>
              <a:rPr lang="lt-LT" sz="22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aptariama vaikų individuali pažanga.</a:t>
            </a:r>
            <a:endParaRPr lang="lt-LT" sz="2200" dirty="0">
              <a:solidFill>
                <a:srgbClr val="21212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t-LT" sz="22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Prieš </a:t>
            </a:r>
            <a:r>
              <a:rPr lang="lt-LT" sz="22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planuojant ugdymo procesą, pagal poreikį </a:t>
            </a:r>
            <a:r>
              <a:rPr lang="lt-LT" sz="22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mokytojai </a:t>
            </a:r>
            <a:r>
              <a:rPr lang="lt-LT" sz="2200" dirty="0" err="1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kreipaisi</a:t>
            </a:r>
            <a:r>
              <a:rPr lang="lt-LT" sz="22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į </a:t>
            </a:r>
            <a:r>
              <a:rPr lang="lt-LT" sz="22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švietimo pagalbos specialistus.</a:t>
            </a:r>
          </a:p>
          <a:p>
            <a:pPr marL="0" indent="0">
              <a:buNone/>
            </a:pP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67189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z="3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Tobulintina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sz="20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Tėvų </a:t>
            </a:r>
            <a:r>
              <a:rPr lang="lt-LT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įtraukimas: Nors vertinimas yra reguliarus, būtina dar labiau skatinti tėvus aktyviai dalyvauti vertinimo procese</a:t>
            </a:r>
            <a:r>
              <a:rPr lang="lt-LT" sz="20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lt-LT" sz="20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Sudaryti vaikams daugiau galimybių </a:t>
            </a:r>
            <a:r>
              <a:rPr lang="lt-LT" sz="20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atskleisti savo gebėjimus tradiciniuose ugdymo įstaigos renginiuose, konkursuose.</a:t>
            </a:r>
          </a:p>
          <a:p>
            <a:pPr algn="just"/>
            <a:r>
              <a:rPr lang="lt-LT" sz="2000" dirty="0" smtClean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Priimti bendrus susitarimus </a:t>
            </a:r>
            <a:r>
              <a:rPr lang="lt-LT" sz="2000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dėl mokinio individualios pažangos stebėjimo.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972935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289</Words>
  <Application>Microsoft Office PowerPoint</Application>
  <PresentationFormat>Demonstracija ekrane (4:3)</PresentationFormat>
  <Paragraphs>46</Paragraphs>
  <Slides>10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tema</vt:lpstr>
      <vt:lpstr>5.1.Pasiekimų vertinimas</vt:lpstr>
      <vt:lpstr>„PowerPoint“ pateiktis</vt:lpstr>
      <vt:lpstr>Tėvų apklausa</vt:lpstr>
      <vt:lpstr>Tėvų apklausa (iš viso 79, atsakė 30)</vt:lpstr>
      <vt:lpstr>Tėvų apklausa </vt:lpstr>
      <vt:lpstr>Mokytojų apklausa (iš viso 6 mokytojai, atsakė 6 mokytojai) </vt:lpstr>
      <vt:lpstr>Mokytojų apklausa</vt:lpstr>
      <vt:lpstr>Stipriosios pusės</vt:lpstr>
      <vt:lpstr>Tobulintina</vt:lpstr>
      <vt:lpstr> Išvados ir rekomendacijos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Pasiekimų vertinimas</dc:title>
  <dc:creator>pc</dc:creator>
  <cp:lastModifiedBy>Mokykla</cp:lastModifiedBy>
  <cp:revision>13</cp:revision>
  <dcterms:created xsi:type="dcterms:W3CDTF">2024-12-30T06:48:36Z</dcterms:created>
  <dcterms:modified xsi:type="dcterms:W3CDTF">2025-01-15T09:32:48Z</dcterms:modified>
</cp:coreProperties>
</file>